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1" r:id="rId10"/>
    <p:sldId id="279" r:id="rId11"/>
    <p:sldId id="280" r:id="rId12"/>
    <p:sldId id="281" r:id="rId13"/>
    <p:sldId id="314" r:id="rId14"/>
    <p:sldId id="315" r:id="rId15"/>
    <p:sldId id="317" r:id="rId16"/>
    <p:sldId id="324" r:id="rId17"/>
    <p:sldId id="325" r:id="rId18"/>
    <p:sldId id="264" r:id="rId19"/>
    <p:sldId id="265" r:id="rId20"/>
    <p:sldId id="312" r:id="rId21"/>
    <p:sldId id="282" r:id="rId22"/>
    <p:sldId id="283" r:id="rId23"/>
    <p:sldId id="284" r:id="rId24"/>
    <p:sldId id="285" r:id="rId25"/>
    <p:sldId id="319" r:id="rId26"/>
    <p:sldId id="320" r:id="rId27"/>
    <p:sldId id="321" r:id="rId28"/>
    <p:sldId id="286" r:id="rId29"/>
    <p:sldId id="322" r:id="rId30"/>
    <p:sldId id="327" r:id="rId31"/>
    <p:sldId id="287" r:id="rId32"/>
    <p:sldId id="269" r:id="rId33"/>
    <p:sldId id="266" r:id="rId34"/>
    <p:sldId id="267" r:id="rId35"/>
    <p:sldId id="270" r:id="rId36"/>
    <p:sldId id="289" r:id="rId37"/>
    <p:sldId id="290" r:id="rId38"/>
    <p:sldId id="291" r:id="rId39"/>
    <p:sldId id="300" r:id="rId40"/>
    <p:sldId id="268" r:id="rId41"/>
    <p:sldId id="271" r:id="rId42"/>
    <p:sldId id="305" r:id="rId43"/>
    <p:sldId id="306" r:id="rId44"/>
    <p:sldId id="272" r:id="rId45"/>
    <p:sldId id="303" r:id="rId46"/>
    <p:sldId id="304" r:id="rId47"/>
    <p:sldId id="302" r:id="rId48"/>
    <p:sldId id="301" r:id="rId49"/>
    <p:sldId id="274" r:id="rId50"/>
    <p:sldId id="273" r:id="rId51"/>
    <p:sldId id="307" r:id="rId52"/>
    <p:sldId id="308" r:id="rId53"/>
    <p:sldId id="309" r:id="rId54"/>
    <p:sldId id="32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30.4</c:v>
                </c:pt>
                <c:pt idx="1">
                  <c:v>27.9</c:v>
                </c:pt>
                <c:pt idx="2">
                  <c:v>30.1</c:v>
                </c:pt>
                <c:pt idx="3">
                  <c:v>28.9</c:v>
                </c:pt>
                <c:pt idx="4">
                  <c:v>29.9</c:v>
                </c:pt>
                <c:pt idx="5">
                  <c:v>29.8</c:v>
                </c:pt>
                <c:pt idx="6">
                  <c:v>31.3</c:v>
                </c:pt>
                <c:pt idx="7">
                  <c:v>27.9</c:v>
                </c:pt>
                <c:pt idx="8">
                  <c:v>31.4</c:v>
                </c:pt>
                <c:pt idx="9">
                  <c:v>32.4</c:v>
                </c:pt>
                <c:pt idx="10">
                  <c:v>27.6</c:v>
                </c:pt>
                <c:pt idx="11">
                  <c:v>30.9</c:v>
                </c:pt>
                <c:pt idx="12">
                  <c:v>27</c:v>
                </c:pt>
                <c:pt idx="13">
                  <c:v>31.9</c:v>
                </c:pt>
                <c:pt idx="14">
                  <c:v>28.4</c:v>
                </c:pt>
                <c:pt idx="15">
                  <c:v>32.300000000000004</c:v>
                </c:pt>
                <c:pt idx="16">
                  <c:v>27.9</c:v>
                </c:pt>
                <c:pt idx="17">
                  <c:v>27.1</c:v>
                </c:pt>
                <c:pt idx="18">
                  <c:v>31.6</c:v>
                </c:pt>
                <c:pt idx="19">
                  <c:v>17.3</c:v>
                </c:pt>
                <c:pt idx="20">
                  <c:v>34.300000000000004</c:v>
                </c:pt>
                <c:pt idx="21">
                  <c:v>29.3</c:v>
                </c:pt>
                <c:pt idx="22">
                  <c:v>30</c:v>
                </c:pt>
                <c:pt idx="23">
                  <c:v>29.7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121152"/>
        <c:axId val="133122688"/>
        <c:axId val="0"/>
      </c:bar3DChart>
      <c:catAx>
        <c:axId val="13312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122688"/>
        <c:crosses val="autoZero"/>
        <c:auto val="1"/>
        <c:lblAlgn val="ctr"/>
        <c:lblOffset val="100"/>
        <c:noMultiLvlLbl val="0"/>
      </c:catAx>
      <c:valAx>
        <c:axId val="13312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12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обществознание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химия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физика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литература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информатика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420352"/>
        <c:axId val="90421888"/>
        <c:axId val="0"/>
      </c:bar3DChart>
      <c:catAx>
        <c:axId val="9042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421888"/>
        <c:crosses val="autoZero"/>
        <c:auto val="1"/>
        <c:lblAlgn val="ctr"/>
        <c:lblOffset val="100"/>
        <c:noMultiLvlLbl val="0"/>
      </c:catAx>
      <c:valAx>
        <c:axId val="904218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42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100</c:v>
                </c:pt>
                <c:pt idx="1">
                  <c:v>97.9</c:v>
                </c:pt>
                <c:pt idx="2">
                  <c:v>98</c:v>
                </c:pt>
                <c:pt idx="3">
                  <c:v>96.6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98.7</c:v>
                </c:pt>
                <c:pt idx="10">
                  <c:v>98.1</c:v>
                </c:pt>
                <c:pt idx="11">
                  <c:v>100</c:v>
                </c:pt>
                <c:pt idx="12">
                  <c:v>97</c:v>
                </c:pt>
                <c:pt idx="13">
                  <c:v>98.5</c:v>
                </c:pt>
                <c:pt idx="14">
                  <c:v>100</c:v>
                </c:pt>
                <c:pt idx="15">
                  <c:v>100</c:v>
                </c:pt>
                <c:pt idx="16">
                  <c:v>98.1</c:v>
                </c:pt>
                <c:pt idx="17">
                  <c:v>92.9</c:v>
                </c:pt>
                <c:pt idx="18">
                  <c:v>100</c:v>
                </c:pt>
                <c:pt idx="19">
                  <c:v>51.5</c:v>
                </c:pt>
                <c:pt idx="20">
                  <c:v>100</c:v>
                </c:pt>
                <c:pt idx="21">
                  <c:v>96.5</c:v>
                </c:pt>
                <c:pt idx="22">
                  <c:v>96.4</c:v>
                </c:pt>
                <c:pt idx="23">
                  <c:v>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217600"/>
        <c:axId val="124323712"/>
        <c:axId val="0"/>
      </c:bar3DChart>
      <c:catAx>
        <c:axId val="12221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4323712"/>
        <c:crosses val="autoZero"/>
        <c:auto val="1"/>
        <c:lblAlgn val="ctr"/>
        <c:lblOffset val="100"/>
        <c:noMultiLvlLbl val="0"/>
      </c:catAx>
      <c:valAx>
        <c:axId val="12432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21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60.7</c:v>
                </c:pt>
                <c:pt idx="1">
                  <c:v>29.7</c:v>
                </c:pt>
                <c:pt idx="2">
                  <c:v>54.9</c:v>
                </c:pt>
                <c:pt idx="3">
                  <c:v>41.3</c:v>
                </c:pt>
                <c:pt idx="4">
                  <c:v>58.4</c:v>
                </c:pt>
                <c:pt idx="5">
                  <c:v>57.2</c:v>
                </c:pt>
                <c:pt idx="6">
                  <c:v>72.3</c:v>
                </c:pt>
                <c:pt idx="7">
                  <c:v>38.5</c:v>
                </c:pt>
                <c:pt idx="8">
                  <c:v>65.3</c:v>
                </c:pt>
                <c:pt idx="9">
                  <c:v>76</c:v>
                </c:pt>
                <c:pt idx="10">
                  <c:v>44.5</c:v>
                </c:pt>
                <c:pt idx="11">
                  <c:v>64.099999999999994</c:v>
                </c:pt>
                <c:pt idx="12">
                  <c:v>36.4</c:v>
                </c:pt>
                <c:pt idx="13">
                  <c:v>70.599999999999994</c:v>
                </c:pt>
                <c:pt idx="14">
                  <c:v>45</c:v>
                </c:pt>
                <c:pt idx="15">
                  <c:v>83.3</c:v>
                </c:pt>
                <c:pt idx="16">
                  <c:v>44.2</c:v>
                </c:pt>
                <c:pt idx="17">
                  <c:v>32.1</c:v>
                </c:pt>
                <c:pt idx="18">
                  <c:v>62.1</c:v>
                </c:pt>
                <c:pt idx="19">
                  <c:v>0</c:v>
                </c:pt>
                <c:pt idx="20">
                  <c:v>88.4</c:v>
                </c:pt>
                <c:pt idx="21">
                  <c:v>53.6</c:v>
                </c:pt>
                <c:pt idx="22">
                  <c:v>57</c:v>
                </c:pt>
                <c:pt idx="23">
                  <c:v>55.5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176640"/>
        <c:axId val="122178560"/>
        <c:axId val="0"/>
      </c:bar3DChart>
      <c:catAx>
        <c:axId val="12217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178560"/>
        <c:crosses val="autoZero"/>
        <c:auto val="1"/>
        <c:lblAlgn val="ctr"/>
        <c:lblOffset val="100"/>
        <c:noMultiLvlLbl val="0"/>
      </c:catAx>
      <c:valAx>
        <c:axId val="12217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17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60.7</c:v>
                </c:pt>
                <c:pt idx="1">
                  <c:v>76.599999999999994</c:v>
                </c:pt>
                <c:pt idx="2">
                  <c:v>51</c:v>
                </c:pt>
                <c:pt idx="3">
                  <c:v>58.6</c:v>
                </c:pt>
                <c:pt idx="4">
                  <c:v>71.3</c:v>
                </c:pt>
                <c:pt idx="5">
                  <c:v>62.3</c:v>
                </c:pt>
                <c:pt idx="6">
                  <c:v>74.5</c:v>
                </c:pt>
                <c:pt idx="7">
                  <c:v>84.6</c:v>
                </c:pt>
                <c:pt idx="8">
                  <c:v>63.9</c:v>
                </c:pt>
                <c:pt idx="9">
                  <c:v>34.700000000000003</c:v>
                </c:pt>
                <c:pt idx="10">
                  <c:v>63</c:v>
                </c:pt>
                <c:pt idx="11">
                  <c:v>68</c:v>
                </c:pt>
                <c:pt idx="12">
                  <c:v>75.8</c:v>
                </c:pt>
                <c:pt idx="13">
                  <c:v>51.5</c:v>
                </c:pt>
                <c:pt idx="14">
                  <c:v>75</c:v>
                </c:pt>
                <c:pt idx="15">
                  <c:v>47.6</c:v>
                </c:pt>
                <c:pt idx="16">
                  <c:v>76.900000000000006</c:v>
                </c:pt>
                <c:pt idx="17">
                  <c:v>64.3</c:v>
                </c:pt>
                <c:pt idx="18">
                  <c:v>61.1</c:v>
                </c:pt>
                <c:pt idx="19">
                  <c:v>51.5</c:v>
                </c:pt>
                <c:pt idx="20">
                  <c:v>62.5</c:v>
                </c:pt>
                <c:pt idx="21">
                  <c:v>63.6</c:v>
                </c:pt>
                <c:pt idx="22">
                  <c:v>60.5</c:v>
                </c:pt>
                <c:pt idx="23">
                  <c:v>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753088"/>
        <c:axId val="129814912"/>
        <c:axId val="0"/>
      </c:bar3DChart>
      <c:catAx>
        <c:axId val="13575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814912"/>
        <c:crosses val="autoZero"/>
        <c:auto val="1"/>
        <c:lblAlgn val="ctr"/>
        <c:lblOffset val="100"/>
        <c:noMultiLvlLbl val="0"/>
      </c:catAx>
      <c:valAx>
        <c:axId val="12981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75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16.2</c:v>
                </c:pt>
                <c:pt idx="1">
                  <c:v>14.9</c:v>
                </c:pt>
                <c:pt idx="2">
                  <c:v>16.399999999999999</c:v>
                </c:pt>
                <c:pt idx="3">
                  <c:v>18.600000000000001</c:v>
                </c:pt>
                <c:pt idx="4">
                  <c:v>19.2</c:v>
                </c:pt>
                <c:pt idx="5">
                  <c:v>16.899999999999999</c:v>
                </c:pt>
                <c:pt idx="6">
                  <c:v>19</c:v>
                </c:pt>
                <c:pt idx="7">
                  <c:v>17.3</c:v>
                </c:pt>
                <c:pt idx="8">
                  <c:v>17.100000000000001</c:v>
                </c:pt>
                <c:pt idx="9">
                  <c:v>16.600000000000001</c:v>
                </c:pt>
                <c:pt idx="10">
                  <c:v>18</c:v>
                </c:pt>
                <c:pt idx="11">
                  <c:v>20.5</c:v>
                </c:pt>
                <c:pt idx="12">
                  <c:v>14.6</c:v>
                </c:pt>
                <c:pt idx="13">
                  <c:v>18.2</c:v>
                </c:pt>
                <c:pt idx="14">
                  <c:v>12</c:v>
                </c:pt>
                <c:pt idx="15">
                  <c:v>20.6</c:v>
                </c:pt>
                <c:pt idx="16">
                  <c:v>15.3</c:v>
                </c:pt>
                <c:pt idx="17">
                  <c:v>14.2</c:v>
                </c:pt>
                <c:pt idx="18">
                  <c:v>20.2</c:v>
                </c:pt>
                <c:pt idx="19">
                  <c:v>7.5</c:v>
                </c:pt>
                <c:pt idx="20">
                  <c:v>24</c:v>
                </c:pt>
                <c:pt idx="21">
                  <c:v>17</c:v>
                </c:pt>
                <c:pt idx="22">
                  <c:v>18.399999999999999</c:v>
                </c:pt>
                <c:pt idx="23">
                  <c:v>17.3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Лист1!$D$2:$D$25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961216"/>
        <c:axId val="145812864"/>
      </c:barChart>
      <c:catAx>
        <c:axId val="13596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45812864"/>
        <c:crosses val="autoZero"/>
        <c:auto val="1"/>
        <c:lblAlgn val="ctr"/>
        <c:lblOffset val="100"/>
        <c:noMultiLvlLbl val="0"/>
      </c:catAx>
      <c:valAx>
        <c:axId val="14581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96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4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96.4</c:v>
                </c:pt>
                <c:pt idx="1">
                  <c:v>100</c:v>
                </c:pt>
                <c:pt idx="2">
                  <c:v>98</c:v>
                </c:pt>
                <c:pt idx="3">
                  <c:v>100</c:v>
                </c:pt>
                <c:pt idx="4">
                  <c:v>98</c:v>
                </c:pt>
                <c:pt idx="5">
                  <c:v>96.1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94.2</c:v>
                </c:pt>
                <c:pt idx="12">
                  <c:v>84.8</c:v>
                </c:pt>
                <c:pt idx="13">
                  <c:v>100</c:v>
                </c:pt>
                <c:pt idx="14">
                  <c:v>95</c:v>
                </c:pt>
                <c:pt idx="15">
                  <c:v>100</c:v>
                </c:pt>
                <c:pt idx="16">
                  <c:v>92.3</c:v>
                </c:pt>
                <c:pt idx="17">
                  <c:v>82.1</c:v>
                </c:pt>
                <c:pt idx="18">
                  <c:v>100</c:v>
                </c:pt>
                <c:pt idx="19">
                  <c:v>57.6</c:v>
                </c:pt>
                <c:pt idx="20">
                  <c:v>100</c:v>
                </c:pt>
                <c:pt idx="21">
                  <c:v>95</c:v>
                </c:pt>
                <c:pt idx="22">
                  <c:v>98</c:v>
                </c:pt>
                <c:pt idx="23">
                  <c:v>98.1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Лист1!$D$2:$D$25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593472"/>
        <c:axId val="127025152"/>
        <c:axId val="0"/>
      </c:bar3DChart>
      <c:catAx>
        <c:axId val="61593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7025152"/>
        <c:crosses val="autoZero"/>
        <c:auto val="1"/>
        <c:lblAlgn val="ctr"/>
        <c:lblOffset val="100"/>
        <c:noMultiLvlLbl val="0"/>
      </c:catAx>
      <c:valAx>
        <c:axId val="12702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59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93559832798674E-2"/>
          <c:y val="4.4861391929187422E-2"/>
          <c:w val="0.89456352678137319"/>
          <c:h val="0.760524334821119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67.8</c:v>
                </c:pt>
                <c:pt idx="1">
                  <c:v>45.9</c:v>
                </c:pt>
                <c:pt idx="2">
                  <c:v>66.7</c:v>
                </c:pt>
                <c:pt idx="3">
                  <c:v>68.900000000000006</c:v>
                </c:pt>
                <c:pt idx="4">
                  <c:v>74.3</c:v>
                </c:pt>
                <c:pt idx="5">
                  <c:v>70.2</c:v>
                </c:pt>
                <c:pt idx="6">
                  <c:v>78.7</c:v>
                </c:pt>
                <c:pt idx="7">
                  <c:v>65.400000000000006</c:v>
                </c:pt>
                <c:pt idx="8">
                  <c:v>75</c:v>
                </c:pt>
                <c:pt idx="9">
                  <c:v>72</c:v>
                </c:pt>
                <c:pt idx="10">
                  <c:v>69.099999999999994</c:v>
                </c:pt>
                <c:pt idx="11">
                  <c:v>83.5</c:v>
                </c:pt>
                <c:pt idx="12">
                  <c:v>72.8</c:v>
                </c:pt>
                <c:pt idx="13">
                  <c:v>75.400000000000006</c:v>
                </c:pt>
                <c:pt idx="14">
                  <c:v>30</c:v>
                </c:pt>
                <c:pt idx="15">
                  <c:v>88.1</c:v>
                </c:pt>
                <c:pt idx="16">
                  <c:v>55.7</c:v>
                </c:pt>
                <c:pt idx="17">
                  <c:v>51.8</c:v>
                </c:pt>
                <c:pt idx="18">
                  <c:v>85.3</c:v>
                </c:pt>
                <c:pt idx="19">
                  <c:v>15.2</c:v>
                </c:pt>
                <c:pt idx="20">
                  <c:v>94.2</c:v>
                </c:pt>
                <c:pt idx="21">
                  <c:v>67.099999999999994</c:v>
                </c:pt>
                <c:pt idx="22">
                  <c:v>74.599999999999994</c:v>
                </c:pt>
                <c:pt idx="23">
                  <c:v>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104000"/>
        <c:axId val="133105536"/>
        <c:axId val="0"/>
      </c:bar3DChart>
      <c:catAx>
        <c:axId val="13310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105536"/>
        <c:crosses val="autoZero"/>
        <c:auto val="1"/>
        <c:lblAlgn val="ctr"/>
        <c:lblOffset val="100"/>
        <c:noMultiLvlLbl val="0"/>
      </c:catAx>
      <c:valAx>
        <c:axId val="13310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10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№5</c:v>
                </c:pt>
                <c:pt idx="1">
                  <c:v>№10</c:v>
                </c:pt>
                <c:pt idx="2">
                  <c:v>№11</c:v>
                </c:pt>
                <c:pt idx="3">
                  <c:v>№17</c:v>
                </c:pt>
                <c:pt idx="4">
                  <c:v>№26</c:v>
                </c:pt>
                <c:pt idx="5">
                  <c:v>№27</c:v>
                </c:pt>
                <c:pt idx="6">
                  <c:v>№29</c:v>
                </c:pt>
                <c:pt idx="7">
                  <c:v>№34</c:v>
                </c:pt>
                <c:pt idx="8">
                  <c:v>№39</c:v>
                </c:pt>
                <c:pt idx="9">
                  <c:v>№55</c:v>
                </c:pt>
                <c:pt idx="10">
                  <c:v>№56</c:v>
                </c:pt>
                <c:pt idx="11">
                  <c:v>№58</c:v>
                </c:pt>
                <c:pt idx="12">
                  <c:v>№60</c:v>
                </c:pt>
                <c:pt idx="13">
                  <c:v>№62</c:v>
                </c:pt>
                <c:pt idx="14">
                  <c:v>№72</c:v>
                </c:pt>
                <c:pt idx="15">
                  <c:v>№80</c:v>
                </c:pt>
                <c:pt idx="16">
                  <c:v>№81</c:v>
                </c:pt>
                <c:pt idx="17">
                  <c:v>№87</c:v>
                </c:pt>
                <c:pt idx="18">
                  <c:v>№90</c:v>
                </c:pt>
                <c:pt idx="19">
                  <c:v>№95</c:v>
                </c:pt>
                <c:pt idx="20">
                  <c:v>Гим.№2</c:v>
                </c:pt>
                <c:pt idx="21">
                  <c:v>район</c:v>
                </c:pt>
                <c:pt idx="22">
                  <c:v>город</c:v>
                </c:pt>
                <c:pt idx="23">
                  <c:v>область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50</c:v>
                </c:pt>
                <c:pt idx="1">
                  <c:v>72.900000000000006</c:v>
                </c:pt>
                <c:pt idx="2">
                  <c:v>43.1</c:v>
                </c:pt>
                <c:pt idx="3">
                  <c:v>41.4</c:v>
                </c:pt>
                <c:pt idx="4">
                  <c:v>47.5</c:v>
                </c:pt>
                <c:pt idx="5">
                  <c:v>35.1</c:v>
                </c:pt>
                <c:pt idx="6">
                  <c:v>38.300000000000004</c:v>
                </c:pt>
                <c:pt idx="7">
                  <c:v>50</c:v>
                </c:pt>
                <c:pt idx="8">
                  <c:v>38.9</c:v>
                </c:pt>
                <c:pt idx="9">
                  <c:v>42.7</c:v>
                </c:pt>
                <c:pt idx="10">
                  <c:v>49.1</c:v>
                </c:pt>
                <c:pt idx="11">
                  <c:v>21.4</c:v>
                </c:pt>
                <c:pt idx="12">
                  <c:v>36.4</c:v>
                </c:pt>
                <c:pt idx="13">
                  <c:v>31.9</c:v>
                </c:pt>
                <c:pt idx="14">
                  <c:v>90</c:v>
                </c:pt>
                <c:pt idx="15">
                  <c:v>34</c:v>
                </c:pt>
                <c:pt idx="16">
                  <c:v>44.2</c:v>
                </c:pt>
                <c:pt idx="17">
                  <c:v>37.5</c:v>
                </c:pt>
                <c:pt idx="18">
                  <c:v>26.3</c:v>
                </c:pt>
                <c:pt idx="19">
                  <c:v>42.4</c:v>
                </c:pt>
                <c:pt idx="20">
                  <c:v>20.8</c:v>
                </c:pt>
                <c:pt idx="21">
                  <c:v>42.6</c:v>
                </c:pt>
                <c:pt idx="22">
                  <c:v>39.9</c:v>
                </c:pt>
                <c:pt idx="23">
                  <c:v>48.1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597056"/>
        <c:axId val="134713344"/>
        <c:axId val="0"/>
      </c:bar3DChart>
      <c:catAx>
        <c:axId val="13359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4713344"/>
        <c:crosses val="autoZero"/>
        <c:auto val="1"/>
        <c:lblAlgn val="ctr"/>
        <c:lblOffset val="100"/>
        <c:noMultiLvlLbl val="0"/>
      </c:catAx>
      <c:valAx>
        <c:axId val="13471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59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обществознание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технология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информатика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биология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химия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геометрия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английский язык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литература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11488"/>
        <c:axId val="92913024"/>
        <c:axId val="0"/>
      </c:bar3DChart>
      <c:catAx>
        <c:axId val="9291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913024"/>
        <c:crosses val="autoZero"/>
        <c:auto val="1"/>
        <c:lblAlgn val="ctr"/>
        <c:lblOffset val="100"/>
        <c:noMultiLvlLbl val="0"/>
      </c:catAx>
      <c:valAx>
        <c:axId val="92913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2911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54FE2B-4714-4574-B60B-B6D54289BEC1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F506EC-CD03-4AEF-A1FF-083C397940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r-edudep.ru/" TargetMode="External"/><Relationship Id="rId13" Type="http://schemas.openxmlformats.org/officeDocument/2006/relationships/hyperlink" Target="http://www.rustest.ru/" TargetMode="External"/><Relationship Id="rId3" Type="http://schemas.openxmlformats.org/officeDocument/2006/relationships/hyperlink" Target="http://mon.gov.ru/" TargetMode="External"/><Relationship Id="rId7" Type="http://schemas.openxmlformats.org/officeDocument/2006/relationships/hyperlink" Target="http://www.prosv.ru/" TargetMode="External"/><Relationship Id="rId12" Type="http://schemas.openxmlformats.org/officeDocument/2006/relationships/hyperlink" Target="http://fipi.ru/" TargetMode="External"/><Relationship Id="rId2" Type="http://schemas.openxmlformats.org/officeDocument/2006/relationships/hyperlink" Target="http://www.uznay-prezident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gov.ru/" TargetMode="External"/><Relationship Id="rId11" Type="http://schemas.openxmlformats.org/officeDocument/2006/relationships/hyperlink" Target="http://ege2010.mioo.ru/rf1011/" TargetMode="External"/><Relationship Id="rId5" Type="http://schemas.openxmlformats.org/officeDocument/2006/relationships/hyperlink" Target="http://www.ege.edu.ru/" TargetMode="External"/><Relationship Id="rId10" Type="http://schemas.openxmlformats.org/officeDocument/2006/relationships/hyperlink" Target="http://www.gcro.ru/" TargetMode="External"/><Relationship Id="rId4" Type="http://schemas.openxmlformats.org/officeDocument/2006/relationships/hyperlink" Target="http://www.obrnadzor.gov.ru/" TargetMode="External"/><Relationship Id="rId9" Type="http://schemas.openxmlformats.org/officeDocument/2006/relationships/hyperlink" Target="http://www.depedu.yar.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Результаты ГИА и ЕГЭ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МОУ СОШ № 10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за 2010 - 2011 учебный год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7" descr="3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49650"/>
            <a:ext cx="4575175" cy="3048000"/>
          </a:xfrm>
          <a:prstGeom prst="rect">
            <a:avLst/>
          </a:prstGeom>
          <a:noFill/>
          <a:ln w="38100" cmpd="dbl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6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5" t="25926" r="21574" b="21481"/>
          <a:stretch>
            <a:fillRect/>
          </a:stretch>
        </p:blipFill>
        <p:spPr bwMode="auto">
          <a:xfrm>
            <a:off x="0" y="1200150"/>
            <a:ext cx="914400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Сравнение результатов</a:t>
            </a:r>
            <a:b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экзамена по русскому языку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0" y="3006725"/>
            <a:ext cx="30003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>
                <a:latin typeface="Arial" pitchFamily="34" charset="0"/>
              </a:rPr>
              <a:t>процент</a:t>
            </a:r>
          </a:p>
        </p:txBody>
      </p:sp>
    </p:spTree>
    <p:extLst>
      <p:ext uri="{BB962C8B-B14F-4D97-AF65-F5344CB8AC3E}">
        <p14:creationId xmlns:p14="http://schemas.microsoft.com/office/powerpoint/2010/main" val="11899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36713"/>
          </a:xfrm>
        </p:spPr>
        <p:txBody>
          <a:bodyPr anchor="ctr"/>
          <a:lstStyle/>
          <a:p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Результаты экзамена по русскому языку по образовательным учреждениям</a:t>
            </a:r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1259" r="278" b="9926"/>
          <a:stretch>
            <a:fillRect/>
          </a:stretch>
        </p:blipFill>
        <p:spPr bwMode="auto">
          <a:xfrm>
            <a:off x="0" y="1649413"/>
            <a:ext cx="914400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36713"/>
          </a:xfrm>
        </p:spPr>
        <p:txBody>
          <a:bodyPr anchor="ctr">
            <a:normAutofit fontScale="90000"/>
          </a:bodyPr>
          <a:lstStyle/>
          <a:p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Результаты экзамена по русскому языку по образовательным учреждениям </a:t>
            </a:r>
            <a:b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Дзержинского района</a:t>
            </a:r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8" t="17184" r="15556" b="11555"/>
          <a:stretch>
            <a:fillRect/>
          </a:stretch>
        </p:blipFill>
        <p:spPr bwMode="auto">
          <a:xfrm>
            <a:off x="469899" y="1504950"/>
            <a:ext cx="82708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0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Средний балл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900115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82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язык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i="1" dirty="0" err="1" smtClean="0">
                <a:solidFill>
                  <a:srgbClr val="0070C0"/>
                </a:solidFill>
              </a:rPr>
              <a:t>Справляемость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9001156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38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язык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Успешность</a:t>
            </a:r>
            <a:endParaRPr lang="ru-RU" sz="36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язык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Соответствие годовой и экзаменационной отметок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72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Количество выпускников, получивших максимальное количество баллов на экзамене  по русскому языку, организуемом РЭК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857362"/>
          <a:ext cx="8715438" cy="478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1595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Полученные баллы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</a:t>
                      </a:r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41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 в городе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 в районе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5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А – 16 чел,  9 Б – 32 чел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0407"/>
              </p:ext>
            </p:extLst>
          </p:nvPr>
        </p:nvGraphicFramePr>
        <p:xfrm>
          <a:off x="323528" y="2132856"/>
          <a:ext cx="8568952" cy="43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1584176"/>
                <a:gridCol w="1944216"/>
                <a:gridCol w="1584176"/>
                <a:gridCol w="1944216"/>
              </a:tblGrid>
              <a:tr h="1456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сдавали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с первого раза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сдали с первого раза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 и «5»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1456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– 100%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– 46%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(все из 9 Б </a:t>
                      </a:r>
                      <a:r>
                        <a:rPr lang="ru-RU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40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А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– 100%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40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Б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– 100%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– 69%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666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В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скк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561486"/>
              </p:ext>
            </p:extLst>
          </p:nvPr>
        </p:nvGraphicFramePr>
        <p:xfrm>
          <a:off x="395536" y="2276872"/>
          <a:ext cx="8424936" cy="3600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844"/>
                <a:gridCol w="1068917"/>
                <a:gridCol w="1571988"/>
                <a:gridCol w="1783227"/>
                <a:gridCol w="1739960"/>
              </a:tblGrid>
              <a:tr h="1728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сдавали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сдали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«4 и 5»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(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изл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заданием)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– 100%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9%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0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ГИА 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9 – х классах</a:t>
            </a:r>
            <a:endParaRPr lang="ru-RU" sz="7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97279"/>
            <a:ext cx="3384376" cy="38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58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Математика:     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Яр.обл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по городу 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Средний балл –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17,3             18, 4             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справились –   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1,9               2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Справились – 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98,1             98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«4» и «5» -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66,7            74,6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1" t="16556" r="25648" b="37630"/>
          <a:stretch>
            <a:fillRect/>
          </a:stretch>
        </p:blipFill>
        <p:spPr bwMode="auto">
          <a:xfrm>
            <a:off x="0" y="1336675"/>
            <a:ext cx="9144000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Динамика результатов экзамена  </a:t>
            </a:r>
            <a:b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по математике в городе Ярославле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0" y="3006725"/>
            <a:ext cx="30003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>
                <a:latin typeface="Arial" pitchFamily="34" charset="0"/>
              </a:rPr>
              <a:t>процент</a:t>
            </a:r>
          </a:p>
        </p:txBody>
      </p:sp>
    </p:spTree>
    <p:extLst>
      <p:ext uri="{BB962C8B-B14F-4D97-AF65-F5344CB8AC3E}">
        <p14:creationId xmlns:p14="http://schemas.microsoft.com/office/powerpoint/2010/main" val="7424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t="28741" r="21852" b="17926"/>
          <a:stretch>
            <a:fillRect/>
          </a:stretch>
        </p:blipFill>
        <p:spPr bwMode="auto">
          <a:xfrm>
            <a:off x="0" y="1173163"/>
            <a:ext cx="9144000" cy="56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Сравнение результатов </a:t>
            </a:r>
            <a:b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экзамена по математике 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0" y="3006725"/>
            <a:ext cx="30003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>
                <a:latin typeface="Arial" pitchFamily="34" charset="0"/>
              </a:rPr>
              <a:t>процент</a:t>
            </a:r>
          </a:p>
        </p:txBody>
      </p:sp>
    </p:spTree>
    <p:extLst>
      <p:ext uri="{BB962C8B-B14F-4D97-AF65-F5344CB8AC3E}">
        <p14:creationId xmlns:p14="http://schemas.microsoft.com/office/powerpoint/2010/main" val="782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36713"/>
          </a:xfrm>
        </p:spPr>
        <p:txBody>
          <a:bodyPr anchor="ctr"/>
          <a:lstStyle/>
          <a:p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Результаты экзамена по математике</a:t>
            </a:r>
            <a:b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по образовательным учреждениям</a:t>
            </a:r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0518" r="555" b="9334"/>
          <a:stretch>
            <a:fillRect/>
          </a:stretch>
        </p:blipFill>
        <p:spPr bwMode="auto">
          <a:xfrm>
            <a:off x="0" y="1649413"/>
            <a:ext cx="9144000" cy="467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8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36713"/>
          </a:xfrm>
        </p:spPr>
        <p:txBody>
          <a:bodyPr anchor="ctr"/>
          <a:lstStyle/>
          <a:p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Результаты экзамена по математике</a:t>
            </a:r>
            <a:b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по образовательным учреждениям</a:t>
            </a:r>
            <a:b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Дзержинского района</a:t>
            </a:r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17036" r="16574" b="10815"/>
          <a:stretch>
            <a:fillRect/>
          </a:stretch>
        </p:blipFill>
        <p:spPr bwMode="auto">
          <a:xfrm>
            <a:off x="673100" y="1549400"/>
            <a:ext cx="78486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8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Средний балл</a:t>
            </a:r>
            <a:endParaRPr lang="ru-RU" sz="36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17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i="1" dirty="0" err="1" smtClean="0">
                <a:solidFill>
                  <a:srgbClr val="0070C0"/>
                </a:solidFill>
              </a:rPr>
              <a:t>Справляемость</a:t>
            </a:r>
            <a:endParaRPr lang="ru-RU" sz="3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25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Успешность</a:t>
            </a:r>
            <a:endParaRPr lang="ru-RU" sz="36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8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570788" cy="1725612"/>
          </a:xfrm>
        </p:spPr>
        <p:txBody>
          <a:bodyPr anchor="ctr"/>
          <a:lstStyle/>
          <a:p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Соответствие годовой и экзаменационной отметок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03200" y="2530475"/>
            <a:ext cx="30003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>
                <a:latin typeface="Arial" pitchFamily="34" charset="0"/>
              </a:rPr>
              <a:t>процент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20148" r="12500" b="10074"/>
          <a:stretch>
            <a:fillRect/>
          </a:stretch>
        </p:blipFill>
        <p:spPr bwMode="auto">
          <a:xfrm>
            <a:off x="558800" y="1887538"/>
            <a:ext cx="8162925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Соответствие годовой и экзаменационной отметок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7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конец 2010 – 2011 </a:t>
            </a:r>
            <a:r>
              <a:rPr lang="ru-RU" sz="4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 чел</a:t>
            </a:r>
          </a:p>
          <a:p>
            <a:pPr marL="0" indent="0">
              <a:buNone/>
            </a:pP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51 чел            11 чел – </a:t>
            </a:r>
            <a:r>
              <a:rPr lang="ru-RU" sz="4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скк</a:t>
            </a:r>
            <a:endParaRPr lang="ru-RU" sz="4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Допущены к ГИА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чел</a:t>
            </a:r>
          </a:p>
          <a:p>
            <a:pPr marL="0" indent="0">
              <a:buNone/>
            </a:pP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49 чел       11 </a:t>
            </a:r>
            <a:r>
              <a:rPr lang="ru-RU" sz="4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скк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915816" y="2060848"/>
            <a:ext cx="864096" cy="7920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36473" y="2073319"/>
            <a:ext cx="1027615" cy="77961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076056" y="4393646"/>
            <a:ext cx="638320" cy="61953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59312" y="4365104"/>
            <a:ext cx="638320" cy="6480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2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Количество выпускников, получивших максимальное количество баллов на экзамене  по математике, организуемом РЭК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857362"/>
          <a:ext cx="8715438" cy="478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1595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Полученные баллы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28-34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 в районе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9.8 %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2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570788" cy="1725613"/>
          </a:xfrm>
        </p:spPr>
        <p:txBody>
          <a:bodyPr anchor="ctr"/>
          <a:lstStyle/>
          <a:p>
            <a:r>
              <a:rPr lang="ru-RU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Количество апелляций о несогласии с выставленными баллами и оценками</a:t>
            </a:r>
          </a:p>
        </p:txBody>
      </p:sp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29926" r="32315" b="42963"/>
          <a:stretch>
            <a:fillRect/>
          </a:stretch>
        </p:blipFill>
        <p:spPr bwMode="auto">
          <a:xfrm>
            <a:off x="393700" y="2222500"/>
            <a:ext cx="8280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предметов</a:t>
            </a: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67528580"/>
              </p:ext>
            </p:extLst>
          </p:nvPr>
        </p:nvGraphicFramePr>
        <p:xfrm>
          <a:off x="539552" y="1397000"/>
          <a:ext cx="828092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262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Экзамены по выбору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090442"/>
              </p:ext>
            </p:extLst>
          </p:nvPr>
        </p:nvGraphicFramePr>
        <p:xfrm>
          <a:off x="395536" y="1124743"/>
          <a:ext cx="8424936" cy="568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951"/>
                <a:gridCol w="1529505"/>
                <a:gridCol w="1656184"/>
                <a:gridCol w="2664296"/>
              </a:tblGrid>
              <a:tr h="727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Выбрали (кол-во)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на «4» и «5»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1054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Столярова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Е.Н.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Каталов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В.Д.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 из них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– 100%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– 53 %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– 64 %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12 %</a:t>
                      </a:r>
                      <a:endParaRPr lang="ru-RU" sz="2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1054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Гудимова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Е.В.)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– 100%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– 59 %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857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(м)</a:t>
                      </a:r>
                      <a:endParaRPr lang="ru-RU" sz="2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(Круглов В.Н.)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100%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– 64 %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857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(д)</a:t>
                      </a:r>
                      <a:endParaRPr lang="ru-RU" sz="2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(Поликарпова А.Н.)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100%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100 %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857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(Столярова Е.Н.)</a:t>
                      </a:r>
                      <a:endParaRPr lang="ru-RU" sz="2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– 100%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75 %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13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Экзамены по выбору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42970"/>
              </p:ext>
            </p:extLst>
          </p:nvPr>
        </p:nvGraphicFramePr>
        <p:xfrm>
          <a:off x="395536" y="1052736"/>
          <a:ext cx="8568952" cy="5519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8967"/>
                <a:gridCol w="1269465"/>
                <a:gridCol w="1728192"/>
                <a:gridCol w="2952328"/>
              </a:tblGrid>
              <a:tr h="786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Выбрали (кол-во)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на «4» и «5»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86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Информатика 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(Баева И.Н.)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7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7 – 100%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4 – 57 %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730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Биология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(Околодкова Л.А.)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6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6 – 100%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3 – 50 %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710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Химия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(Лебедик Т.Н.)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6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6 – 100%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3 – 50 %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762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Геометрия 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(Ключникова М.Н.)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2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2 – 100%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1 – 50%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Английский язык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(Гусева Я.А.)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1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1 – 100%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1 – 100%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  <a:tr h="910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Литература 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(Акуленко Е.В.)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1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1 – 100%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1 – 100%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79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ЕГЭ 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11 – х классах</a:t>
            </a:r>
            <a:endParaRPr lang="ru-RU" sz="7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9552" y="3573016"/>
            <a:ext cx="4686300" cy="2425700"/>
            <a:chOff x="0" y="0"/>
            <a:chExt cx="2952" cy="1528"/>
          </a:xfrm>
        </p:grpSpPr>
        <p:pic>
          <p:nvPicPr>
            <p:cNvPr id="4" name="Picture 15" descr="pic_71339"/>
            <p:cNvPicPr>
              <a:picLocks noChangeAspect="1" noChangeArrowheads="1"/>
            </p:cNvPicPr>
            <p:nvPr/>
          </p:nvPicPr>
          <p:blipFill>
            <a:blip r:embed="rId2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95" cy="1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2320" y="1320"/>
              <a:ext cx="632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" name="Picture 18" descr="58D31EBC-3F30-42E3-B114-D6FBE51E219D_mw800_mh600_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3511104"/>
            <a:ext cx="3097212" cy="23225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49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8" name="Rectangle 228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6807200" cy="1117600"/>
          </a:xfrm>
        </p:spPr>
        <p:txBody>
          <a:bodyPr/>
          <a:lstStyle/>
          <a:p>
            <a:r>
              <a:rPr lang="ru-RU" sz="3200">
                <a:solidFill>
                  <a:srgbClr val="660066"/>
                </a:solidFill>
                <a:latin typeface="Arial Black" pitchFamily="34" charset="0"/>
              </a:rPr>
              <a:t>Динамика среднего балла за 3 года  </a:t>
            </a:r>
            <a:endParaRPr lang="ru-RU" sz="280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82161" name="Picture 2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6" t="19638" r="5783" b="29085"/>
          <a:stretch>
            <a:fillRect/>
          </a:stretch>
        </p:blipFill>
        <p:spPr>
          <a:xfrm>
            <a:off x="165100" y="1435100"/>
            <a:ext cx="7950200" cy="542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63" name="Oval 243"/>
          <p:cNvSpPr>
            <a:spLocks noChangeArrowheads="1"/>
          </p:cNvSpPr>
          <p:nvPr/>
        </p:nvSpPr>
        <p:spPr bwMode="auto">
          <a:xfrm>
            <a:off x="3225800" y="1206500"/>
            <a:ext cx="444500" cy="5245100"/>
          </a:xfrm>
          <a:prstGeom prst="ellips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64" name="Oval 244"/>
          <p:cNvSpPr>
            <a:spLocks noChangeArrowheads="1"/>
          </p:cNvSpPr>
          <p:nvPr/>
        </p:nvSpPr>
        <p:spPr bwMode="auto">
          <a:xfrm>
            <a:off x="3759200" y="1219200"/>
            <a:ext cx="444500" cy="5245100"/>
          </a:xfrm>
          <a:prstGeom prst="ellips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65" name="Oval 245"/>
          <p:cNvSpPr>
            <a:spLocks noChangeArrowheads="1"/>
          </p:cNvSpPr>
          <p:nvPr/>
        </p:nvSpPr>
        <p:spPr bwMode="auto">
          <a:xfrm>
            <a:off x="6413500" y="1219200"/>
            <a:ext cx="444500" cy="5245100"/>
          </a:xfrm>
          <a:prstGeom prst="ellips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6807200" cy="1117600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rgbClr val="660066"/>
                </a:solidFill>
                <a:latin typeface="Arial Black" pitchFamily="34" charset="0"/>
              </a:rPr>
              <a:t>Динамика справляемости за 3 года  </a:t>
            </a:r>
            <a:endParaRPr lang="ru-RU" sz="280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4" t="14943" r="4974" b="31805"/>
          <a:stretch>
            <a:fillRect/>
          </a:stretch>
        </p:blipFill>
        <p:spPr>
          <a:xfrm>
            <a:off x="0" y="1196975"/>
            <a:ext cx="8304213" cy="566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3835400" y="1231900"/>
            <a:ext cx="444500" cy="5207000"/>
          </a:xfrm>
          <a:prstGeom prst="ellips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1689100" y="1206500"/>
            <a:ext cx="444500" cy="5245100"/>
          </a:xfrm>
          <a:prstGeom prst="ellips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6997700" y="1219200"/>
            <a:ext cx="444500" cy="5181600"/>
          </a:xfrm>
          <a:prstGeom prst="ellips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28000" cy="1117600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rgbClr val="660066"/>
                </a:solidFill>
                <a:latin typeface="Arial Black" pitchFamily="34" charset="0"/>
              </a:rPr>
              <a:t>Школы со 100% справляемостью </a:t>
            </a:r>
            <a:r>
              <a:rPr lang="ru-RU" sz="2800">
                <a:solidFill>
                  <a:srgbClr val="660066"/>
                </a:solidFill>
                <a:latin typeface="Arial Black" pitchFamily="34" charset="0"/>
              </a:rPr>
              <a:t>(от 9 до 12 предметов)</a:t>
            </a:r>
          </a:p>
        </p:txBody>
      </p:sp>
      <p:pic>
        <p:nvPicPr>
          <p:cNvPr id="143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t="31822" r="28650" b="18059"/>
          <a:stretch>
            <a:fillRect/>
          </a:stretch>
        </p:blipFill>
        <p:spPr>
          <a:xfrm>
            <a:off x="1139825" y="1390650"/>
            <a:ext cx="7043738" cy="487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3275013" y="630078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>
                <a:latin typeface="Arial" pitchFamily="34" charset="0"/>
              </a:rPr>
              <a:t>п  р  е  д  м  е  т  о  в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695325" y="2846388"/>
            <a:ext cx="350838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Arial" pitchFamily="34" charset="0"/>
              </a:rPr>
              <a:t>школы</a:t>
            </a:r>
          </a:p>
          <a:p>
            <a:pPr>
              <a:spcBef>
                <a:spcPct val="50000"/>
              </a:spcBef>
            </a:pPr>
            <a:endParaRPr lang="ru-RU" sz="1800" b="1">
              <a:latin typeface="Arial" pitchFamily="34" charset="0"/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1993900" y="5130800"/>
            <a:ext cx="85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latin typeface="Arial" pitchFamily="34" charset="0"/>
                <a:cs typeface="Arial" pitchFamily="34" charset="0"/>
              </a:rPr>
              <a:t>№ 43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3594100" y="3987800"/>
            <a:ext cx="8509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Arial" pitchFamily="34" charset="0"/>
                <a:cs typeface="Arial" pitchFamily="34" charset="0"/>
              </a:rPr>
              <a:t>Гимн№ 2,</a:t>
            </a:r>
          </a:p>
          <a:p>
            <a:r>
              <a:rPr lang="ru-RU" sz="2000" b="1">
                <a:latin typeface="Arial" pitchFamily="34" charset="0"/>
                <a:cs typeface="Arial" pitchFamily="34" charset="0"/>
              </a:rPr>
              <a:t>№№ 52,</a:t>
            </a:r>
          </a:p>
          <a:p>
            <a:r>
              <a:rPr lang="ru-RU" sz="2000" b="1">
                <a:latin typeface="Arial" pitchFamily="34" charset="0"/>
                <a:cs typeface="Arial" pitchFamily="34" charset="0"/>
              </a:rPr>
              <a:t>80 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194300" y="4508500"/>
            <a:ext cx="8509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latin typeface="Arial" pitchFamily="34" charset="0"/>
                <a:cs typeface="Arial" pitchFamily="34" charset="0"/>
              </a:rPr>
              <a:t>Гимн№ 3,</a:t>
            </a:r>
          </a:p>
          <a:p>
            <a:pPr algn="l">
              <a:spcBef>
                <a:spcPct val="50000"/>
              </a:spcBef>
            </a:pPr>
            <a:r>
              <a:rPr lang="ru-RU" sz="2000" b="1">
                <a:latin typeface="Arial" pitchFamily="34" charset="0"/>
                <a:cs typeface="Arial" pitchFamily="34" charset="0"/>
              </a:rPr>
              <a:t>№11 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794500" y="2311400"/>
            <a:ext cx="8509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latin typeface="Arial" pitchFamily="34" charset="0"/>
                <a:cs typeface="Arial" pitchFamily="34" charset="0"/>
              </a:rPr>
              <a:t>№№  2, </a:t>
            </a:r>
            <a:br>
              <a:rPr lang="ru-RU" sz="2000" b="1">
                <a:latin typeface="Arial" pitchFamily="34" charset="0"/>
                <a:cs typeface="Arial" pitchFamily="34" charset="0"/>
              </a:rPr>
            </a:br>
            <a:r>
              <a:rPr lang="ru-RU" sz="2000" b="1">
                <a:latin typeface="Arial" pitchFamily="34" charset="0"/>
                <a:cs typeface="Arial" pitchFamily="34" charset="0"/>
              </a:rPr>
              <a:t>10, 18, 33, 37, 89 </a:t>
            </a:r>
          </a:p>
        </p:txBody>
      </p:sp>
    </p:spTree>
    <p:extLst>
      <p:ext uri="{BB962C8B-B14F-4D97-AF65-F5344CB8AC3E}">
        <p14:creationId xmlns:p14="http://schemas.microsoft.com/office/powerpoint/2010/main" val="9668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ru-RU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Апелляции</a:t>
            </a:r>
          </a:p>
        </p:txBody>
      </p:sp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20889" r="31944" b="36000"/>
          <a:stretch>
            <a:fillRect/>
          </a:stretch>
        </p:blipFill>
        <p:spPr bwMode="auto">
          <a:xfrm>
            <a:off x="393700" y="1428750"/>
            <a:ext cx="8058150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допущены: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Рощина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лиса – 9 А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Велишзаде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Велиш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Шукур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оглы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– 9 А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70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конец года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19 чел (11 А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Допущено к ГИА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19 (100%)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Щадящий режим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Репин Антон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Закончили год на «4» и «5»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4 чел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8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Русский язык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18 чел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Сдали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18 (100%)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Средний балл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56,6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минимум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41 б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максимум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-72 б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Проходной балл - 37</a:t>
            </a:r>
          </a:p>
          <a:p>
            <a:pPr marL="0" indent="0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57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ru-RU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Русский язык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660066"/>
              </a:buClr>
              <a:buFont typeface="Wingdings" pitchFamily="2" charset="2"/>
              <a:buChar char="Ø"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Средний балл в г. Ярославле 62,5, справляемость – 98,4% </a:t>
            </a:r>
            <a:b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Наиболее успешно сдали экзамен учащиеся </a:t>
            </a:r>
            <a:b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МОУ СОШ № 33 (81,4 баллов)</a:t>
            </a:r>
          </a:p>
          <a:p>
            <a:pPr>
              <a:buClr>
                <a:srgbClr val="660066"/>
              </a:buClr>
              <a:buFont typeface="Wingdings" pitchFamily="2" charset="2"/>
              <a:buChar char="Ø"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 выпускника выполнили тестовые задания на 100 баллов, один из них - медалист, </a:t>
            </a:r>
            <a:b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более 95 баллов – 43 выпускника</a:t>
            </a:r>
          </a:p>
          <a:p>
            <a:pPr>
              <a:buClr>
                <a:srgbClr val="660066"/>
              </a:buClr>
              <a:buFont typeface="Wingdings" pitchFamily="2" charset="2"/>
              <a:buChar char="Ø"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100%-но справились с заданиями выпускники </a:t>
            </a:r>
            <a:b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49 (72%) школ, а выше городских результаты по баллам имеют 29 школ</a:t>
            </a:r>
          </a:p>
        </p:txBody>
      </p:sp>
    </p:spTree>
    <p:extLst>
      <p:ext uri="{BB962C8B-B14F-4D97-AF65-F5344CB8AC3E}">
        <p14:creationId xmlns:p14="http://schemas.microsoft.com/office/powerpoint/2010/main" val="17000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  <a:latin typeface="Arial" pitchFamily="34" charset="0"/>
              </a:rPr>
              <a:t>Рейтинг образовательных учреждений </a:t>
            </a:r>
            <a:br>
              <a:rPr lang="ru-RU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Arial" pitchFamily="34" charset="0"/>
              </a:rPr>
              <a:t>по среднему тестовому баллу ЕГЭ по русскому языку </a:t>
            </a:r>
            <a:br>
              <a:rPr lang="ru-RU" sz="2000" b="1">
                <a:solidFill>
                  <a:srgbClr val="800000"/>
                </a:solidFill>
                <a:latin typeface="Arial" pitchFamily="34" charset="0"/>
              </a:rPr>
            </a:br>
            <a:r>
              <a:rPr lang="ru-RU" sz="2000" b="1">
                <a:solidFill>
                  <a:srgbClr val="800000"/>
                </a:solidFill>
                <a:latin typeface="Arial" pitchFamily="34" charset="0"/>
              </a:rPr>
              <a:t>с цветовой индикацией по принадлежности учреждения к кластеру</a:t>
            </a:r>
            <a:r>
              <a:rPr lang="ru-RU" sz="2000"/>
              <a:t> 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" r="877" b="9985"/>
          <a:stretch>
            <a:fillRect/>
          </a:stretch>
        </p:blipFill>
        <p:spPr bwMode="auto">
          <a:xfrm>
            <a:off x="0" y="1192213"/>
            <a:ext cx="91440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34853" r="60266" b="57462"/>
          <a:stretch>
            <a:fillRect/>
          </a:stretch>
        </p:blipFill>
        <p:spPr bwMode="auto">
          <a:xfrm>
            <a:off x="7370763" y="1504950"/>
            <a:ext cx="15367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0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Математика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18 чел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Сдали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17 (98% с первого раза), 18 (100% - со второго)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Средний балл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40,1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минимум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24 б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максимум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-60 б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Проходной балл - 24</a:t>
            </a:r>
          </a:p>
          <a:p>
            <a:pPr marL="0" indent="0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99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ru-RU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Математика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660066"/>
              </a:buClr>
              <a:buFont typeface="Wingdings" pitchFamily="2" charset="2"/>
              <a:buChar char="Ø"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Средний городской балл по предмету - 48, справляемость составляет 97,6 % </a:t>
            </a:r>
          </a:p>
          <a:p>
            <a:pPr>
              <a:buClr>
                <a:srgbClr val="660066"/>
              </a:buClr>
              <a:buFont typeface="Wingdings" pitchFamily="2" charset="2"/>
              <a:buChar char="Ø"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 выпускника выполнили тестовые задания на 100 баллов, трое из них - медалисты, </a:t>
            </a:r>
            <a:b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   3 человека имеют  более 95 баллов</a:t>
            </a:r>
          </a:p>
          <a:p>
            <a:pPr>
              <a:buClr>
                <a:srgbClr val="660066"/>
              </a:buClr>
              <a:buFont typeface="Wingdings" pitchFamily="2" charset="2"/>
              <a:buChar char="Ø"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100%-но написали математику 48 ОУ (71%)</a:t>
            </a:r>
          </a:p>
          <a:p>
            <a:pPr>
              <a:buClr>
                <a:srgbClr val="660066"/>
              </a:buClr>
              <a:buFont typeface="Wingdings" pitchFamily="2" charset="2"/>
              <a:buChar char="Ø"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596900" y="0"/>
            <a:ext cx="812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800000"/>
                </a:solidFill>
                <a:latin typeface="Arial" pitchFamily="34" charset="0"/>
              </a:rPr>
              <a:t>Рейтинг образовательных учреждений по среднему тестовому баллу ЕГЭ по математике с цветовой индикацией по принадлежности учреждения к кластеру</a:t>
            </a:r>
            <a:r>
              <a:rPr lang="ru-RU"/>
              <a:t> </a:t>
            </a: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11581" r="11765" b="13960"/>
          <a:stretch>
            <a:fillRect/>
          </a:stretch>
        </p:blipFill>
        <p:spPr bwMode="auto">
          <a:xfrm>
            <a:off x="0" y="979488"/>
            <a:ext cx="9144000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34853" r="60266" b="57462"/>
          <a:stretch>
            <a:fillRect/>
          </a:stretch>
        </p:blipFill>
        <p:spPr bwMode="auto">
          <a:xfrm>
            <a:off x="7158038" y="1470025"/>
            <a:ext cx="15367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9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/>
          </p:cNvSpPr>
          <p:nvPr/>
        </p:nvSpPr>
        <p:spPr bwMode="auto">
          <a:xfrm>
            <a:off x="685800" y="152400"/>
            <a:ext cx="68707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Не прошли ГИА на ЕГЭ по обязательным предметам</a:t>
            </a:r>
          </a:p>
        </p:txBody>
      </p:sp>
      <p:sp>
        <p:nvSpPr>
          <p:cNvPr id="149623" name="Line 119"/>
          <p:cNvSpPr>
            <a:spLocks noChangeShapeType="1"/>
          </p:cNvSpPr>
          <p:nvPr/>
        </p:nvSpPr>
        <p:spPr bwMode="auto">
          <a:xfrm>
            <a:off x="5316538" y="179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50037" name="Group 533"/>
          <p:cNvGraphicFramePr>
            <a:graphicFrameLocks noGrp="1"/>
          </p:cNvGraphicFramePr>
          <p:nvPr/>
        </p:nvGraphicFramePr>
        <p:xfrm>
          <a:off x="0" y="1193800"/>
          <a:ext cx="9144000" cy="5667376"/>
        </p:xfrm>
        <a:graphic>
          <a:graphicData uri="http://schemas.openxmlformats.org/drawingml/2006/table">
            <a:tbl>
              <a:tblPr/>
              <a:tblGrid>
                <a:gridCol w="4318000"/>
                <a:gridCol w="863600"/>
                <a:gridCol w="825500"/>
                <a:gridCol w="787400"/>
                <a:gridCol w="825500"/>
                <a:gridCol w="762000"/>
                <a:gridCol w="762000"/>
              </a:tblGrid>
              <a:tr h="3762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СОШ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ОСОШ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Получили по 2-м обязательным предметам количество баллов ниже минимального значения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0,7%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6,7%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0,3%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На повторном экзамене по русскому языку ниже минимального значения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2,3%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9,1%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На повторном экзамене по  математике  ниже минимального значения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0,1%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0,7%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5,8%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1,1%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 явились на повторный экзамен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1,7%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0,1%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0,1%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Количество выпускников, не прошедших ГИА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6,8%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14,6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2,7%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47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8" name="Rectangle 23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556500" cy="16002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660066"/>
                </a:solidFill>
                <a:latin typeface="Arial Black" pitchFamily="34" charset="0"/>
              </a:rPr>
              <a:t>Долевое соотношение участников ЕГЭ по количеству предметов по выбору</a:t>
            </a:r>
          </a:p>
        </p:txBody>
      </p:sp>
      <p:pic>
        <p:nvPicPr>
          <p:cNvPr id="14580" name="Picture 2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7848" r="22795" b="24306"/>
          <a:stretch>
            <a:fillRect/>
          </a:stretch>
        </p:blipFill>
        <p:spPr>
          <a:xfrm>
            <a:off x="219075" y="1963738"/>
            <a:ext cx="8216900" cy="3738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предметов</a:t>
            </a: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21535381"/>
              </p:ext>
            </p:extLst>
          </p:nvPr>
        </p:nvGraphicFramePr>
        <p:xfrm>
          <a:off x="539552" y="1397000"/>
          <a:ext cx="828092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86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ГИА:</a:t>
            </a:r>
          </a:p>
          <a:p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обяз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р/язык, математика</a:t>
            </a:r>
          </a:p>
          <a:p>
            <a:r>
              <a:rPr lang="ru-RU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выбору 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2 экзамена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183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выбору:</a:t>
            </a: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45706"/>
              </p:ext>
            </p:extLst>
          </p:nvPr>
        </p:nvGraphicFramePr>
        <p:xfrm>
          <a:off x="179513" y="980729"/>
          <a:ext cx="8712968" cy="5274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5896"/>
                <a:gridCol w="1121955"/>
                <a:gridCol w="1790821"/>
                <a:gridCol w="2664296"/>
              </a:tblGrid>
              <a:tr h="72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Бурмистрова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С.Ф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– 100%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47 до 69)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Лебедик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Т.Н.)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100%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38 до 59)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6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100%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39 до 47)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6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(Околодкова Л.А.)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100%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46 – 60)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6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(Бурмистрова С.Ф.)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100%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43 до 54)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6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(Акуленко Е.В.)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100%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(минимум – 32)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6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(Баева И.Н.)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100%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(минимум – 40)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401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ru-RU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Физика</a:t>
            </a:r>
          </a:p>
        </p:txBody>
      </p:sp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29077" r="43510" b="34892"/>
          <a:stretch>
            <a:fillRect/>
          </a:stretch>
        </p:blipFill>
        <p:spPr bwMode="auto">
          <a:xfrm>
            <a:off x="101600" y="1160463"/>
            <a:ext cx="4421188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7" t="29077" r="4939" b="34892"/>
          <a:stretch>
            <a:fillRect/>
          </a:stretch>
        </p:blipFill>
        <p:spPr bwMode="auto">
          <a:xfrm>
            <a:off x="4619625" y="2506663"/>
            <a:ext cx="4371975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2" t="50667" r="29723" b="37630"/>
          <a:stretch>
            <a:fillRect/>
          </a:stretch>
        </p:blipFill>
        <p:spPr bwMode="auto">
          <a:xfrm>
            <a:off x="25400" y="5372100"/>
            <a:ext cx="910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ru-RU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История</a:t>
            </a:r>
          </a:p>
        </p:txBody>
      </p:sp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46814" r="46112" b="19112"/>
          <a:stretch>
            <a:fillRect/>
          </a:stretch>
        </p:blipFill>
        <p:spPr bwMode="auto">
          <a:xfrm>
            <a:off x="76200" y="965200"/>
            <a:ext cx="4441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3" t="46814" r="7315" b="19112"/>
          <a:stretch>
            <a:fillRect/>
          </a:stretch>
        </p:blipFill>
        <p:spPr bwMode="auto">
          <a:xfrm>
            <a:off x="4616450" y="2813050"/>
            <a:ext cx="446405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2" t="44444" r="29907" b="43852"/>
          <a:stretch>
            <a:fillRect/>
          </a:stretch>
        </p:blipFill>
        <p:spPr bwMode="auto">
          <a:xfrm>
            <a:off x="0" y="5359400"/>
            <a:ext cx="91440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3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r>
              <a:rPr lang="ru-RU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Литература</a:t>
            </a:r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t="56593" r="29630" b="31407"/>
          <a:stretch>
            <a:fillRect/>
          </a:stretch>
        </p:blipFill>
        <p:spPr bwMode="auto">
          <a:xfrm>
            <a:off x="0" y="5337175"/>
            <a:ext cx="91440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48444" r="41481" b="17186"/>
          <a:stretch>
            <a:fillRect/>
          </a:stretch>
        </p:blipFill>
        <p:spPr bwMode="auto">
          <a:xfrm>
            <a:off x="76200" y="1098550"/>
            <a:ext cx="4478338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1" t="48444" r="2777" b="17186"/>
          <a:stretch>
            <a:fillRect/>
          </a:stretch>
        </p:blipFill>
        <p:spPr bwMode="auto">
          <a:xfrm>
            <a:off x="4622800" y="2465388"/>
            <a:ext cx="4495800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8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http://www.uznay-prezidenta.ru/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- Сайт президента Российской Федерации для школьников  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http://mon.gov.ru/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– Министерство образования и науки Российской Федерации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4"/>
              </a:rPr>
              <a:t/>
            </a:r>
            <a:br>
              <a:rPr lang="ru-RU" sz="2200" b="1" u="sng" dirty="0">
                <a:latin typeface="Times New Roman" pitchFamily="18" charset="0"/>
                <a:cs typeface="Times New Roman" pitchFamily="18" charset="0"/>
                <a:hlinkClick r:id="rId4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http://www.obrnadzor.gov.ru/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- Официальный сайт Федеральной службы по надзору в сфере образования и науки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5"/>
              </a:rPr>
              <a:t/>
            </a:r>
            <a:br>
              <a:rPr lang="ru-RU" sz="2200" b="1" u="sng" dirty="0">
                <a:latin typeface="Times New Roman" pitchFamily="18" charset="0"/>
                <a:cs typeface="Times New Roman" pitchFamily="18" charset="0"/>
                <a:hlinkClick r:id="rId5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http://www.ege.edu.ru/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– Официальный информационный портал единого государственного экзамена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6"/>
              </a:rPr>
              <a:t/>
            </a:r>
            <a:br>
              <a:rPr lang="ru-RU" sz="2200" b="1" u="sng" dirty="0">
                <a:latin typeface="Times New Roman" pitchFamily="18" charset="0"/>
                <a:cs typeface="Times New Roman" pitchFamily="18" charset="0"/>
                <a:hlinkClick r:id="rId6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http://www.ed.gov.ru/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– Федеральное агентство по образованию</a:t>
            </a:r>
            <a:br>
              <a:rPr lang="ru-RU" sz="22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http://www.prosv.ru/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– Сайт Издательства «Просвещение»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8"/>
              </a:rPr>
              <a:t/>
            </a:r>
            <a:br>
              <a:rPr lang="ru-RU" sz="2200" b="1" u="sng" dirty="0">
                <a:latin typeface="Times New Roman" pitchFamily="18" charset="0"/>
                <a:cs typeface="Times New Roman" pitchFamily="18" charset="0"/>
                <a:hlinkClick r:id="rId8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</a:t>
            </a:r>
            <a:r>
              <a:rPr lang="en-US" sz="2200" b="1" u="sng" dirty="0" err="1">
                <a:latin typeface="Times New Roman" pitchFamily="18" charset="0"/>
                <a:cs typeface="Times New Roman" pitchFamily="18" charset="0"/>
                <a:hlinkClick r:id="rId8"/>
              </a:rPr>
              <a:t>yar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sz="2200" b="1" u="sng" dirty="0" err="1">
                <a:latin typeface="Times New Roman" pitchFamily="18" charset="0"/>
                <a:cs typeface="Times New Roman" pitchFamily="18" charset="0"/>
                <a:hlinkClick r:id="rId8"/>
              </a:rPr>
              <a:t>edudep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2200" b="1" u="sng" dirty="0" err="1"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– Департамент образования мэрии города Ярославля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  <a:hlinkClick r:id="rId9"/>
              </a:rPr>
              <a:t/>
            </a:r>
            <a:br>
              <a:rPr lang="en-US" sz="2200" b="1" u="sng" dirty="0">
                <a:latin typeface="Times New Roman" pitchFamily="18" charset="0"/>
                <a:cs typeface="Times New Roman" pitchFamily="18" charset="0"/>
                <a:hlinkClick r:id="rId9"/>
              </a:rPr>
            </a:br>
            <a:r>
              <a:rPr lang="en-US" sz="2200" b="1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http://www.depedu.yar.ru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– Департамент образования Ярославской области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  <a:hlinkClick r:id="rId10"/>
              </a:rPr>
              <a:t/>
            </a:r>
            <a:br>
              <a:rPr lang="en-US" sz="2200" b="1" u="sng" dirty="0">
                <a:latin typeface="Times New Roman" pitchFamily="18" charset="0"/>
                <a:cs typeface="Times New Roman" pitchFamily="18" charset="0"/>
                <a:hlinkClick r:id="rId10"/>
              </a:rPr>
            </a:br>
            <a:r>
              <a:rPr lang="en-US" sz="2200" b="1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http://www.gcro.ru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- Сайт Городского центра развития образования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hlinkClick r:id="rId11"/>
              </a:rPr>
              <a:t/>
            </a:r>
            <a:br>
              <a:rPr lang="en-US" sz="2200" b="1" dirty="0">
                <a:latin typeface="Times New Roman" pitchFamily="18" charset="0"/>
                <a:cs typeface="Times New Roman" pitchFamily="18" charset="0"/>
                <a:hlinkClick r:id="rId11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  <a:hlinkClick r:id="rId11"/>
              </a:rPr>
              <a:t>http://ege2010.mioo.ru/rf1011/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- Московский институт открытого образования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12"/>
              </a:rPr>
              <a:t/>
            </a:r>
            <a:br>
              <a:rPr lang="ru-RU" sz="2200" b="1" u="sng" dirty="0">
                <a:latin typeface="Times New Roman" pitchFamily="18" charset="0"/>
                <a:cs typeface="Times New Roman" pitchFamily="18" charset="0"/>
                <a:hlinkClick r:id="rId12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12"/>
              </a:rPr>
              <a:t>http://fipi.ru/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- Федеральный институт педагогических измерений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13"/>
              </a:rPr>
              <a:t/>
            </a:r>
            <a:br>
              <a:rPr lang="ru-RU" sz="2200" b="1" u="sng" dirty="0">
                <a:latin typeface="Times New Roman" pitchFamily="18" charset="0"/>
                <a:cs typeface="Times New Roman" pitchFamily="18" charset="0"/>
                <a:hlinkClick r:id="rId13"/>
              </a:rPr>
            </a:br>
            <a:r>
              <a:rPr lang="ru-RU" sz="2200" b="1" u="sng" dirty="0">
                <a:latin typeface="Times New Roman" pitchFamily="18" charset="0"/>
                <a:cs typeface="Times New Roman" pitchFamily="18" charset="0"/>
                <a:hlinkClick r:id="rId13"/>
              </a:rPr>
              <a:t>http://www.rustest.ru/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- Федеральный центр тестирования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3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А – 16 чел,  9 Б – 32 чел</a:t>
            </a:r>
          </a:p>
          <a:p>
            <a:pPr marL="0" indent="0">
              <a:buNone/>
            </a:pP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95819"/>
              </p:ext>
            </p:extLst>
          </p:nvPr>
        </p:nvGraphicFramePr>
        <p:xfrm>
          <a:off x="323526" y="1916832"/>
          <a:ext cx="8568953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6"/>
                <a:gridCol w="1584176"/>
                <a:gridCol w="1728192"/>
                <a:gridCol w="2193562"/>
                <a:gridCol w="1766877"/>
              </a:tblGrid>
              <a:tr h="150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сдавали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с первого раза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сдали с первого раза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 и «5»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150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– 98%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Головишников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Кирилл)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29%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(все из 9 Б)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9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А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– 94%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79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Б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– 100%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44%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65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В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скк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29336"/>
              </p:ext>
            </p:extLst>
          </p:nvPr>
        </p:nvGraphicFramePr>
        <p:xfrm>
          <a:off x="395536" y="2276872"/>
          <a:ext cx="8424936" cy="3600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844"/>
                <a:gridCol w="1068917"/>
                <a:gridCol w="1571988"/>
                <a:gridCol w="1783227"/>
                <a:gridCol w="1739960"/>
              </a:tblGrid>
              <a:tr h="1728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сдавали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сдали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«4 и 5»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(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изл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заданием)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– 100%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7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Подтвердили свой годовой результат: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А – 16 (100%), 9 Б – 21 (66%)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Повысили: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А – 0% , 9 Б – 9 (26%)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Понизили: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А – 0%, 9 Б – 2 (6%)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язык:     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Яр.обл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по городу 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Средний балл –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29,7             30,0             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справились –   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3,5               3,6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Справились – 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96,5             96,4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«4» и «5» -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55,5            57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E2A200"/>
      </a:accent1>
      <a:accent2>
        <a:srgbClr val="F0A22E"/>
      </a:accent2>
      <a:accent3>
        <a:srgbClr val="B58B80"/>
      </a:accent3>
      <a:accent4>
        <a:srgbClr val="C3986D"/>
      </a:accent4>
      <a:accent5>
        <a:srgbClr val="FFC42F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478</TotalTime>
  <Words>1258</Words>
  <Application>Microsoft Office PowerPoint</Application>
  <PresentationFormat>Экран (4:3)</PresentationFormat>
  <Paragraphs>433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результатов экзамена по русскому языку</vt:lpstr>
      <vt:lpstr>Результаты экзамена по русскому языку по образовательным учреждениям</vt:lpstr>
      <vt:lpstr>Результаты экзамена по русскому языку по образовательным учреждениям  Дзержинского района</vt:lpstr>
      <vt:lpstr>Русский язык Средний балл</vt:lpstr>
      <vt:lpstr>Русский язык Справляемость</vt:lpstr>
      <vt:lpstr>Русский язык Успешность</vt:lpstr>
      <vt:lpstr>Русский язык Соответствие годовой и экзаменационной отметок</vt:lpstr>
      <vt:lpstr>Количество выпускников, получивших максимальное количество баллов на экзамене  по русскому языку, организуемом РЭК </vt:lpstr>
      <vt:lpstr>Презентация PowerPoint</vt:lpstr>
      <vt:lpstr>Презентация PowerPoint</vt:lpstr>
      <vt:lpstr>Презентация PowerPoint</vt:lpstr>
      <vt:lpstr>Динамика результатов экзамена   по математике в городе Ярославле</vt:lpstr>
      <vt:lpstr>Сравнение результатов  экзамена по математике </vt:lpstr>
      <vt:lpstr>Результаты экзамена по математике  по образовательным учреждениям</vt:lpstr>
      <vt:lpstr>Результаты экзамена по математике  по образовательным учреждениям Дзержинского района</vt:lpstr>
      <vt:lpstr>Математика Средний балл</vt:lpstr>
      <vt:lpstr>Математика Справляемость</vt:lpstr>
      <vt:lpstr>Математика Успешность</vt:lpstr>
      <vt:lpstr>Соответствие годовой и экзаменационной отметок</vt:lpstr>
      <vt:lpstr>Математика Соответствие годовой и экзаменационной отметок</vt:lpstr>
      <vt:lpstr>Количество выпускников, получивших максимальное количество баллов на экзамене  по математике, организуемом РЭК </vt:lpstr>
      <vt:lpstr>Количество апелляций о несогласии с выставленными баллами и оценками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среднего балла за 3 года  </vt:lpstr>
      <vt:lpstr>Динамика справляемости за 3 года  </vt:lpstr>
      <vt:lpstr>Школы со 100% справляемостью (от 9 до 12 предметов)</vt:lpstr>
      <vt:lpstr>Апелляции</vt:lpstr>
      <vt:lpstr>Презентация PowerPoint</vt:lpstr>
      <vt:lpstr>Презентация PowerPoint</vt:lpstr>
      <vt:lpstr>Русский язык</vt:lpstr>
      <vt:lpstr>Презентация PowerPoint</vt:lpstr>
      <vt:lpstr>Презентация PowerPoint</vt:lpstr>
      <vt:lpstr>Математика</vt:lpstr>
      <vt:lpstr>Презентация PowerPoint</vt:lpstr>
      <vt:lpstr>Презентация PowerPoint</vt:lpstr>
      <vt:lpstr>Долевое соотношение участников ЕГЭ по количеству предметов по выбору</vt:lpstr>
      <vt:lpstr>Презентация PowerPoint</vt:lpstr>
      <vt:lpstr>Презентация PowerPoint</vt:lpstr>
      <vt:lpstr>Физика</vt:lpstr>
      <vt:lpstr>История</vt:lpstr>
      <vt:lpstr>Литература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User-2</dc:creator>
  <cp:lastModifiedBy>User-2</cp:lastModifiedBy>
  <cp:revision>19</cp:revision>
  <dcterms:created xsi:type="dcterms:W3CDTF">2011-11-17T05:52:15Z</dcterms:created>
  <dcterms:modified xsi:type="dcterms:W3CDTF">2011-12-01T06:42:01Z</dcterms:modified>
</cp:coreProperties>
</file>